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325" r:id="rId9"/>
    <p:sldId id="308" r:id="rId10"/>
    <p:sldId id="281" r:id="rId11"/>
    <p:sldId id="309" r:id="rId12"/>
    <p:sldId id="310" r:id="rId13"/>
    <p:sldId id="266" r:id="rId14"/>
    <p:sldId id="312" r:id="rId15"/>
    <p:sldId id="311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3" r:id="rId26"/>
    <p:sldId id="322" r:id="rId27"/>
    <p:sldId id="324" r:id="rId28"/>
    <p:sldId id="326" r:id="rId29"/>
    <p:sldId id="263" r:id="rId30"/>
    <p:sldId id="279" r:id="rId31"/>
    <p:sldId id="327" r:id="rId32"/>
    <p:sldId id="328" r:id="rId33"/>
    <p:sldId id="329" r:id="rId34"/>
    <p:sldId id="286" r:id="rId3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ExtraBold" panose="00000900000000000000" pitchFamily="2" charset="0"/>
      <p:bold r:id="rId46"/>
      <p:boldItalic r:id="rId47"/>
    </p:embeddedFont>
    <p:embeddedFont>
      <p:font typeface="Work Sans" pitchFamily="2" charset="0"/>
      <p:regular r:id="rId48"/>
      <p:bold r:id="rId49"/>
      <p:italic r:id="rId50"/>
      <p:boldItalic r:id="rId51"/>
    </p:embeddedFont>
    <p:embeddedFont>
      <p:font typeface="Work Sans Medium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E33198-5CE8-4AFF-8708-E3FDCAF02D45}">
  <a:tblStyle styleId="{7DE33198-5CE8-4AFF-8708-E3FDCAF02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/>
  </p:normalViewPr>
  <p:slideViewPr>
    <p:cSldViewPr snapToGrid="0">
      <p:cViewPr varScale="1">
        <p:scale>
          <a:sx n="96" d="100"/>
          <a:sy n="96" d="100"/>
        </p:scale>
        <p:origin x="36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e2d7f0c6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e2d7f0c6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f603521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f603521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f603521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f603521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0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BDA137E3-4880-B446-2B26-51F8D4D7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B6E3108E-5364-E1F2-3B3E-B7064CD98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7E509CB2-E846-6B17-51B6-EB9095941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47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195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72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92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949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70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13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65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200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59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97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72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413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71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6625F0A8-1F06-F8B7-F607-C687572D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159FC090-328C-F264-4637-D8C1A1339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A32FF02C-5D58-D4A7-0284-BEE0E9FCE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966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76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f603521bf_0_18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f603521bf_0_18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995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6625F0A8-1F06-F8B7-F607-C687572D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159FC090-328C-F264-4637-D8C1A1339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A32FF02C-5D58-D4A7-0284-BEE0E9FCE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156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8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4ff0770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4ff0770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f603521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f603521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f603521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f603521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60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BDA137E3-4880-B446-2B26-51F8D4D7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B6E3108E-5364-E1F2-3B3E-B7064CD98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7E509CB2-E846-6B17-51B6-EB9095941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0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8428891" y="4479374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4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3" y="225233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3" y="225233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4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315" name="Google Shape;315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6"/>
          </p:nvPr>
        </p:nvSpPr>
        <p:spPr>
          <a:xfrm>
            <a:off x="6131951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>
            <a:spLocks noGrp="1"/>
          </p:cNvSpPr>
          <p:nvPr>
            <p:ph type="pic" idx="2"/>
          </p:nvPr>
        </p:nvSpPr>
        <p:spPr>
          <a:xfrm>
            <a:off x="0" y="3259050"/>
            <a:ext cx="9144000" cy="188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386" name="Google Shape;386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389" name="Google Shape;389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7"/>
          <p:cNvSpPr txBox="1"/>
          <p:nvPr/>
        </p:nvSpPr>
        <p:spPr>
          <a:xfrm>
            <a:off x="1934875" y="2015542"/>
            <a:ext cx="5274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1" y="4512683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3" name="Google Shape;73;p6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74" name="Google Shape;74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77" name="Google Shape;77;p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6"/>
          <p:cNvSpPr/>
          <p:nvPr/>
        </p:nvSpPr>
        <p:spPr>
          <a:xfrm rot="5400000">
            <a:off x="195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"/>
          <p:cNvSpPr/>
          <p:nvPr/>
        </p:nvSpPr>
        <p:spPr>
          <a:xfrm rot="5400000">
            <a:off x="8619300" y="4614900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 rot="5400000">
            <a:off x="5253475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5162200" y="843150"/>
            <a:ext cx="3266700" cy="345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6" name="Google Shape;86;p7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87" name="Google Shape;87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90" name="Google Shape;90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 hasCustomPrompt="1"/>
          </p:nvPr>
        </p:nvSpPr>
        <p:spPr>
          <a:xfrm>
            <a:off x="9121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17962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9121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17962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9121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17962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57565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57565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6" hasCustomPrompt="1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7"/>
          </p:nvPr>
        </p:nvSpPr>
        <p:spPr>
          <a:xfrm>
            <a:off x="57565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8"/>
          </p:nvPr>
        </p:nvSpPr>
        <p:spPr>
          <a:xfrm>
            <a:off x="57565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0"/>
          </p:nvPr>
        </p:nvSpPr>
        <p:spPr>
          <a:xfrm>
            <a:off x="57565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1"/>
          </p:nvPr>
        </p:nvSpPr>
        <p:spPr>
          <a:xfrm>
            <a:off x="57565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61" name="Google Shape;161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2" name="Google Shape;16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65" name="Google Shape;165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" name="Google Shape;167;p13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68" name="Google Shape;168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9" name="Google Shape;169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72" name="Google Shape;17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 rot="-5400000" flipH="1">
            <a:off x="-1247859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 flipH="1">
            <a:off x="4829750" y="980849"/>
            <a:ext cx="3341400" cy="23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>
            <a:spLocks noGrp="1"/>
          </p:cNvSpPr>
          <p:nvPr>
            <p:ph type="pic" idx="2"/>
          </p:nvPr>
        </p:nvSpPr>
        <p:spPr>
          <a:xfrm flipH="1">
            <a:off x="715100" y="535000"/>
            <a:ext cx="3596100" cy="408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7" name="Google Shape;207;p16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208" name="Google Shape;208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211" name="Google Shape;211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6"/>
          <p:cNvSpPr txBox="1">
            <a:spLocks noGrp="1"/>
          </p:cNvSpPr>
          <p:nvPr>
            <p:ph type="subTitle" idx="1"/>
          </p:nvPr>
        </p:nvSpPr>
        <p:spPr>
          <a:xfrm>
            <a:off x="4829750" y="3421350"/>
            <a:ext cx="33414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9"/>
          <p:cNvGrpSpPr/>
          <p:nvPr/>
        </p:nvGrpSpPr>
        <p:grpSpPr>
          <a:xfrm rot="10800000">
            <a:off x="279616" y="4479374"/>
            <a:ext cx="437659" cy="437659"/>
            <a:chOff x="6691603" y="665569"/>
            <a:chExt cx="891000" cy="891000"/>
          </a:xfrm>
        </p:grpSpPr>
        <p:sp>
          <p:nvSpPr>
            <p:cNvPr id="235" name="Google Shape;235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9"/>
          <p:cNvGrpSpPr/>
          <p:nvPr/>
        </p:nvGrpSpPr>
        <p:grpSpPr>
          <a:xfrm flipH="1">
            <a:off x="279616" y="226491"/>
            <a:ext cx="437659" cy="437659"/>
            <a:chOff x="6691603" y="665569"/>
            <a:chExt cx="891000" cy="891000"/>
          </a:xfrm>
        </p:grpSpPr>
        <p:sp>
          <p:nvSpPr>
            <p:cNvPr id="238" name="Google Shape;238;p1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 rot="10800000">
            <a:off x="274216" y="4479341"/>
            <a:ext cx="437659" cy="437659"/>
            <a:chOff x="6691603" y="665569"/>
            <a:chExt cx="891000" cy="891000"/>
          </a:xfrm>
        </p:grpSpPr>
        <p:sp>
          <p:nvSpPr>
            <p:cNvPr id="246" name="Google Shape;246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 rot="10800000" flipH="1">
            <a:off x="8428891" y="4479341"/>
            <a:ext cx="437659" cy="437659"/>
            <a:chOff x="6691603" y="665569"/>
            <a:chExt cx="891000" cy="8910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0"/>
          <p:cNvSpPr/>
          <p:nvPr/>
        </p:nvSpPr>
        <p:spPr>
          <a:xfrm rot="5400000" flipH="1">
            <a:off x="195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 rot="5400000" flipH="1">
            <a:off x="8619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2" r:id="rId7"/>
    <p:sldLayoutId id="2147483665" r:id="rId8"/>
    <p:sldLayoutId id="2147483666" r:id="rId9"/>
    <p:sldLayoutId id="2147483669" r:id="rId10"/>
    <p:sldLayoutId id="2147483670" r:id="rId11"/>
    <p:sldLayoutId id="2147483673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30B07Gq" TargetMode="External"/><Relationship Id="rId13" Type="http://schemas.openxmlformats.org/officeDocument/2006/relationships/hyperlink" Target="https://wepik.com/?utm_source=slidesgo_template&amp;utm_medium=referral-link&amp;utm_campaign=promo-slide&amp;utm_term=slidesgo&amp;utm_content=wepik" TargetMode="External"/><Relationship Id="rId3" Type="http://schemas.openxmlformats.org/officeDocument/2006/relationships/slide" Target="slide33.xml"/><Relationship Id="rId7" Type="http://schemas.openxmlformats.org/officeDocument/2006/relationships/hyperlink" Target="https://bit.ly/3A1uf1Q" TargetMode="External"/><Relationship Id="rId12" Type="http://schemas.openxmlformats.org/officeDocument/2006/relationships/hyperlink" Target="https://storyset.com/?utm_source=slidesgo_template&amp;utm_medium=referral-link&amp;utm_campaign=promo-slide&amp;utm_term=slidesgo&amp;utm_content=storys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lidesgo.com/slidesgo-school/presentation-tips/how-to-edit-the-master-slides-in-our-templates?utm_source=slidesgo_template&amp;utm_medium=referral-link&amp;utm_campaign=how-to-edit-the-master-slides-in-our-templates&amp;utm_term=slidesgo-school&amp;utm_content=how-to-edit-the-master-slides-in-our-templates" TargetMode="External"/><Relationship Id="rId11" Type="http://schemas.openxmlformats.org/officeDocument/2006/relationships/hyperlink" Target="https://www.flaticon.com/?utm_source=slidesgo_template&amp;utm_medium=referral-link&amp;utm_campaign=promo-slide&amp;utm_term=slidesgo&amp;utm_content=flaticon" TargetMode="External"/><Relationship Id="rId5" Type="http://schemas.openxmlformats.org/officeDocument/2006/relationships/slide" Target="slide34.xml"/><Relationship Id="rId10" Type="http://schemas.openxmlformats.org/officeDocument/2006/relationships/hyperlink" Target="https://www.freepik.com/?utm_source=slidesgo_template&amp;utm_medium=referral-link&amp;utm_campaign=promo-slide&amp;utm_term=slidesgo&amp;utm_content=freepik" TargetMode="External"/><Relationship Id="rId4" Type="http://schemas.openxmlformats.org/officeDocument/2006/relationships/slide" Target="slide32.xml"/><Relationship Id="rId9" Type="http://schemas.openxmlformats.org/officeDocument/2006/relationships/hyperlink" Target="http://bit.ly/33VAFh3" TargetMode="External"/><Relationship Id="rId14" Type="http://schemas.openxmlformats.org/officeDocument/2006/relationships/hyperlink" Target="https://www.videvo.net/?utm_source=slidesgo_template&amp;utm_medium=referral-link&amp;utm_campaign=sg_resources&amp;utm_content=videv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ctrTitle"/>
          </p:nvPr>
        </p:nvSpPr>
        <p:spPr>
          <a:xfrm>
            <a:off x="852507" y="2571738"/>
            <a:ext cx="7439086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 Bankruptcy Analysis</a:t>
            </a:r>
          </a:p>
        </p:txBody>
      </p:sp>
      <p:sp>
        <p:nvSpPr>
          <p:cNvPr id="424" name="Google Shape;424;p33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Work Sans"/>
                <a:ea typeface="Work Sans"/>
                <a:cs typeface="Work Sans"/>
                <a:sym typeface="Work Sans"/>
              </a:rPr>
              <a:t>Huynh Kim Hung</a:t>
            </a:r>
            <a:endParaRPr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5" name="Google Shape;42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24" t="5418" r="514" b="55490"/>
          <a:stretch/>
        </p:blipFill>
        <p:spPr>
          <a:xfrm>
            <a:off x="0" y="0"/>
            <a:ext cx="9144003" cy="2378973"/>
          </a:xfrm>
          <a:prstGeom prst="rect">
            <a:avLst/>
          </a:prstGeom>
        </p:spPr>
      </p:pic>
      <p:sp>
        <p:nvSpPr>
          <p:cNvPr id="426" name="Google Shape;426;p33"/>
          <p:cNvSpPr/>
          <p:nvPr/>
        </p:nvSpPr>
        <p:spPr>
          <a:xfrm>
            <a:off x="8796650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"/>
          <p:cNvSpPr txBox="1">
            <a:spLocks noGrp="1"/>
          </p:cNvSpPr>
          <p:nvPr>
            <p:ph type="subTitle" idx="1"/>
          </p:nvPr>
        </p:nvSpPr>
        <p:spPr>
          <a:xfrm>
            <a:off x="4891744" y="825384"/>
            <a:ext cx="3903544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data were collected from the </a:t>
            </a:r>
            <a:r>
              <a:rPr lang="en-US" sz="1300" b="1" dirty="0"/>
              <a:t>Taiwan</a:t>
            </a:r>
            <a:r>
              <a:rPr lang="en-US" sz="1300" dirty="0"/>
              <a:t> Economic Journal for the years </a:t>
            </a:r>
            <a:r>
              <a:rPr lang="en-US" sz="1300" b="1" dirty="0"/>
              <a:t>1999 to 2009</a:t>
            </a:r>
            <a:r>
              <a:rPr lang="en-US" sz="1300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Company bankruptcy was defined based on the business regulations of the Taiwan Stock Exchange (TWSE).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Data collected includes company's bankrupted because of </a:t>
            </a:r>
            <a:r>
              <a:rPr lang="en-US" sz="1300" b="1" dirty="0"/>
              <a:t>Dotcom Bubble </a:t>
            </a:r>
            <a:r>
              <a:rPr lang="en-US" sz="1300" dirty="0"/>
              <a:t>(late 1990s and early 2000s) and </a:t>
            </a:r>
            <a:r>
              <a:rPr lang="en-US" sz="1300" b="1" dirty="0"/>
              <a:t>Global Financial crisis </a:t>
            </a:r>
            <a:r>
              <a:rPr lang="en-US" sz="1300" dirty="0"/>
              <a:t>(2007 - 2008).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E8AEA-520E-C87F-D8D5-78E7ECE81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3" y="672463"/>
            <a:ext cx="3753244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"/>
          <p:cNvSpPr txBox="1">
            <a:spLocks noGrp="1"/>
          </p:cNvSpPr>
          <p:nvPr>
            <p:ph type="subTitle" idx="1"/>
          </p:nvPr>
        </p:nvSpPr>
        <p:spPr>
          <a:xfrm>
            <a:off x="4741445" y="825384"/>
            <a:ext cx="3883361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dataset includes the following columns: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Financial Indicators (95): </a:t>
            </a:r>
            <a:r>
              <a:rPr lang="en-US" sz="1300" dirty="0"/>
              <a:t>Metrics such as total assets, liabilities, working capital, and revenue, etc.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Bankruptcy Status: </a:t>
            </a:r>
            <a:r>
              <a:rPr lang="en-US" sz="1300" dirty="0"/>
              <a:t>Binary column indicating whether a company went bankrupt (1) or not (0).</a:t>
            </a:r>
          </a:p>
        </p:txBody>
      </p:sp>
      <p:pic>
        <p:nvPicPr>
          <p:cNvPr id="3074" name="Picture 2" descr="570+ Dataset Stock Photos, Pictures &amp; Royalty-Free Images - iStock | Data  set, Data abstract, Research">
            <a:extLst>
              <a:ext uri="{FF2B5EF4-FFF2-40B4-BE49-F238E27FC236}">
                <a16:creationId xmlns:a16="http://schemas.microsoft.com/office/drawing/2014/main" id="{148A1BFD-B4B2-9E72-8D23-B93079CD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3" y="933450"/>
            <a:ext cx="343384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5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06DD20A7-4032-388A-691D-62755EE9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F725BD0D-B41D-AA0C-8509-2F1D111787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D10D4C13-E0D7-28E4-6DF2-5DF74A187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22E06BC2-18F2-371C-A665-DA661AC0F40D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AD34C3DD-6356-D63F-CB3F-8C10A649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41" y="542787"/>
            <a:ext cx="4383921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11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Quality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E3E62DF-61DE-EB08-7FB1-CB5081EB3D2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35204" y="1466049"/>
            <a:ext cx="5471507" cy="2873475"/>
          </a:xfrm>
        </p:spPr>
        <p:txBody>
          <a:bodyPr/>
          <a:lstStyle/>
          <a:p>
            <a:pPr algn="l"/>
            <a:r>
              <a:rPr lang="en-US" dirty="0">
                <a:latin typeface="Consolas" panose="020B0609020204030204" pitchFamily="49" charset="0"/>
              </a:rPr>
              <a:t>Data dimension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Number of Records :  6819 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Number of Features :  96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Datatype of Features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float64    93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int64       3</a:t>
            </a:r>
          </a:p>
          <a:p>
            <a:pPr algn="l"/>
            <a:r>
              <a:rPr lang="en-US" dirty="0" err="1">
                <a:latin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</a:rPr>
              <a:t>: int64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Missing values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Missing values not identified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Duplicated records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Duplicated records not identified</a:t>
            </a:r>
            <a:endParaRPr lang="en-00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Categorical Columns Distribution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5464-33F3-0479-D92C-33ECD346E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"/>
          <a:stretch/>
        </p:blipFill>
        <p:spPr>
          <a:xfrm>
            <a:off x="650928" y="1017725"/>
            <a:ext cx="3084163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9D9D5-DFA3-3273-38D2-5D2AACEB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336" y="1128720"/>
            <a:ext cx="2967636" cy="2460755"/>
          </a:xfrm>
          <a:prstGeom prst="rect">
            <a:avLst/>
          </a:prstGeom>
        </p:spPr>
      </p:pic>
      <p:sp>
        <p:nvSpPr>
          <p:cNvPr id="7" name="Google Shape;943;p58">
            <a:extLst>
              <a:ext uri="{FF2B5EF4-FFF2-40B4-BE49-F238E27FC236}">
                <a16:creationId xmlns:a16="http://schemas.microsoft.com/office/drawing/2014/main" id="{F5275DE6-54EE-2629-3EFB-4EF6A6D6FE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793441"/>
            <a:ext cx="8083406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All the values in </a:t>
            </a:r>
            <a:r>
              <a:rPr lang="en-US" sz="1300" dirty="0"/>
              <a:t>Net income flag are 1</a:t>
            </a:r>
            <a:r>
              <a:rPr lang="en-US" sz="1300" b="0" dirty="0"/>
              <a:t>, so there is no use in retaining it in the model.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 err="1">
                <a:latin typeface="Consolas" panose="020B0609020204030204" pitchFamily="49" charset="0"/>
              </a:rPr>
              <a:t>company_df.drop</a:t>
            </a:r>
            <a:r>
              <a:rPr lang="en-US" sz="1300" b="0" dirty="0">
                <a:latin typeface="Consolas" panose="020B0609020204030204" pitchFamily="49" charset="0"/>
              </a:rPr>
              <a:t>(['Net Income Flag'],axis = 1,inplace=True)</a:t>
            </a:r>
          </a:p>
        </p:txBody>
      </p:sp>
    </p:spTree>
    <p:extLst>
      <p:ext uri="{BB962C8B-B14F-4D97-AF65-F5344CB8AC3E}">
        <p14:creationId xmlns:p14="http://schemas.microsoft.com/office/powerpoint/2010/main" val="1343997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Analysis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90156-EEB9-C60C-EDA8-1B4E9FF0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" t="1166"/>
          <a:stretch/>
        </p:blipFill>
        <p:spPr>
          <a:xfrm>
            <a:off x="643180" y="1208868"/>
            <a:ext cx="4238786" cy="36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7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Curse of Dimensionality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AFA4E85-8B57-5CD9-945F-1234EFA22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36959"/>
            <a:ext cx="3995300" cy="29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F132CBAD-F3FB-B2D1-3226-08EC9A2D85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0357" y="1336959"/>
            <a:ext cx="3995300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In the bankruptcy data we have has </a:t>
            </a:r>
            <a:r>
              <a:rPr lang="en-US" sz="1300" dirty="0"/>
              <a:t>90+ features</a:t>
            </a:r>
            <a:r>
              <a:rPr lang="en-US" sz="1300" b="0" dirty="0"/>
              <a:t>. </a:t>
            </a:r>
            <a:r>
              <a:rPr lang="en-US" sz="1300" b="0" dirty="0" err="1"/>
              <a:t>Analysing</a:t>
            </a:r>
            <a:r>
              <a:rPr lang="en-US" sz="1300" b="0" dirty="0"/>
              <a:t> and building models using 90+ features is a time and resource consuming process.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Lets narrow down our analysis to limited columns, so we will use </a:t>
            </a:r>
            <a:r>
              <a:rPr lang="en-US" sz="1300" dirty="0"/>
              <a:t>Predictive power score</a:t>
            </a:r>
            <a:r>
              <a:rPr lang="en-US" sz="1300" b="0" dirty="0"/>
              <a:t> and </a:t>
            </a:r>
            <a:r>
              <a:rPr lang="en-US" sz="1300" dirty="0"/>
              <a:t>Decision tree algorithm.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97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Power Score (PPS)</a:t>
            </a:r>
            <a:endParaRPr dirty="0"/>
          </a:p>
        </p:txBody>
      </p:sp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F132CBAD-F3FB-B2D1-3226-08EC9A2D85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700" y="1321460"/>
            <a:ext cx="3530351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The </a:t>
            </a:r>
            <a:r>
              <a:rPr lang="en-US" sz="1300" dirty="0"/>
              <a:t>PPS</a:t>
            </a:r>
            <a:r>
              <a:rPr lang="en-US" sz="1300" b="0" dirty="0"/>
              <a:t> is an asymmetric, data-type-agnostic score that can detect linear or non-linear relationships between two columns.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The score ranges from </a:t>
            </a:r>
            <a:r>
              <a:rPr lang="en-US" sz="1300" dirty="0"/>
              <a:t>0</a:t>
            </a:r>
            <a:r>
              <a:rPr lang="en-US" sz="1300" b="0" dirty="0"/>
              <a:t> (no predictive power) </a:t>
            </a:r>
            <a:r>
              <a:rPr lang="en-US" sz="1300" dirty="0"/>
              <a:t>to 1 </a:t>
            </a:r>
            <a:r>
              <a:rPr lang="en-US" sz="1300" b="0" dirty="0"/>
              <a:t>(perfect predictive power). It can be used as an alternative to the correlation (matrix).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Objective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latin typeface="Montserrat" panose="00000500000000000000" pitchFamily="2" charset="0"/>
              </a:rPr>
              <a:t>To understand the Prediction power of each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263B5-D706-38F0-FA8A-2D5325DC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92" y="1321460"/>
            <a:ext cx="3012953" cy="31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Power Score (PPS)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BDF3A7-6A03-DF06-8AC6-6A31F85A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5" y="1213560"/>
            <a:ext cx="8090115" cy="348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3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1A078-81CD-AF73-AA17-300CC9702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32" y="1247614"/>
            <a:ext cx="6989736" cy="383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5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template</a:t>
            </a:r>
            <a:endParaRPr dirty="0"/>
          </a:p>
        </p:txBody>
      </p:sp>
      <p:graphicFrame>
        <p:nvGraphicFramePr>
          <p:cNvPr id="432" name="Google Shape;432;p34"/>
          <p:cNvGraphicFramePr/>
          <p:nvPr/>
        </p:nvGraphicFramePr>
        <p:xfrm>
          <a:off x="720000" y="1535880"/>
          <a:ext cx="7704000" cy="2597850"/>
        </p:xfrm>
        <a:graphic>
          <a:graphicData uri="http://schemas.openxmlformats.org/drawingml/2006/table">
            <a:tbl>
              <a:tblPr>
                <a:noFill/>
                <a:tableStyleId>{7DE33198-5CE8-4AFF-8708-E3FDCAF02D45}</a:tableStyleId>
              </a:tblPr>
              <a:tblGrid>
                <a:gridCol w="245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" action="ppaction://noaction"/>
                        </a:rPr>
                        <a:t>Fonts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 view this template correctly in PowerPoint, download and install the fonts we used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rId3" action="ppaction://hlinksldjump"/>
                        </a:rPr>
                        <a:t>Used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 and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rId4" action="ppaction://hlinksldjump"/>
                        </a:rPr>
                        <a:t>alternative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rId4" action="ppaction://hlinksldjump"/>
                        </a:rPr>
                        <a:t> resources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 assortment of graphic resources that are suitable for use in this presentation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rId5" action="ppaction://hlinksldjump"/>
                        </a:rPr>
                        <a:t>Thanks slide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must keep it so that proper credits for our design are given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" action="ppaction://noaction"/>
                        </a:rPr>
                        <a:t>Colors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All the colors used in this presentation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" action="ppaction://noaction"/>
                        </a:rPr>
                        <a:t>Icons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 and 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  <a:hlinkClick r:id="" action="ppaction://noaction"/>
                        </a:rPr>
                        <a:t>infographic resources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These can be used in the template, and their size and color can be edited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Editable presentation theme </a:t>
                      </a:r>
                      <a:endParaRPr sz="12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 can edit the master slides easily. For more info, click </a:t>
                      </a:r>
                      <a:r>
                        <a:rPr lang="en" sz="1200" b="1" u="sng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here</a:t>
                      </a:r>
                      <a:endParaRPr sz="1200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chemeClr val="lt1"/>
                        </a:gs>
                        <a:gs pos="50000">
                          <a:schemeClr val="accent4"/>
                        </a:gs>
                        <a:gs pos="100000">
                          <a:schemeClr val="accent4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3" name="Google Shape;433;p34"/>
          <p:cNvSpPr txBox="1"/>
          <p:nvPr/>
        </p:nvSpPr>
        <p:spPr>
          <a:xfrm>
            <a:off x="720000" y="1155325"/>
            <a:ext cx="77040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You can delete this slide when you’re done editing the presentation</a:t>
            </a: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4" name="Google Shape;434;p34"/>
          <p:cNvSpPr txBox="1"/>
          <p:nvPr/>
        </p:nvSpPr>
        <p:spPr>
          <a:xfrm>
            <a:off x="720002" y="4133675"/>
            <a:ext cx="34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For more info:</a:t>
            </a:r>
            <a:b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</a:t>
            </a:r>
            <a:endParaRPr sz="1200" b="1" u="sng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5" name="Google Shape;435;p34"/>
          <p:cNvSpPr txBox="1"/>
          <p:nvPr/>
        </p:nvSpPr>
        <p:spPr>
          <a:xfrm>
            <a:off x="4398650" y="4133675"/>
            <a:ext cx="402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You can visit our sister projects:</a:t>
            </a:r>
            <a:b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WEPIK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|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VIDEVO</a:t>
            </a: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Feature Selected</a:t>
            </a:r>
            <a:endParaRPr dirty="0"/>
          </a:p>
        </p:txBody>
      </p:sp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ACFAA2B6-793D-E808-63D5-9EDD6AFF46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8350" y="1336958"/>
            <a:ext cx="7847300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Selected features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['Continuous Net Profit Growth Rate', 'Continuous interest rate (after tax)', 'Interest-bearing debt interest rate', 'Inventory and accounts receivable/Net value', 'Liability to Equity', 'Liability-Assets Flag', 'Net Income to Total Assets', 'Net Value Growth Rate', 'Net Value Per Share (C)', 'Net profit before tax/Paid-in capital', 'Non-industry income and expenditure/revenue', 'Operating Profit Per Share (Yuan ¥)', 'Per Share Net profit before tax (Yuan ¥)', 'Persistent EPS in the Last Four Seasons', 'ROA(A) before interest and % after tax', 'Total Asset Growth Rate', 'Total income/Total expense']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Number of features selected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26460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94195-0980-7AC8-BD60-E1F653E3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66" y="1433305"/>
            <a:ext cx="5300422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3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Data Imbalance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674" y="1769712"/>
            <a:ext cx="7044651" cy="1898543"/>
          </a:xfrm>
        </p:spPr>
        <p:txBody>
          <a:bodyPr/>
          <a:lstStyle/>
          <a:p>
            <a:pPr marL="152400" indent="0" algn="just"/>
            <a:r>
              <a:rPr lang="en-US" sz="1300" dirty="0"/>
              <a:t>1. </a:t>
            </a:r>
            <a:r>
              <a:rPr lang="en-US" sz="1300" b="0" dirty="0"/>
              <a:t>Split the data into training and testing sets.</a:t>
            </a:r>
          </a:p>
          <a:p>
            <a:pPr marL="152400" indent="0" algn="just"/>
            <a:endParaRPr lang="en-US" sz="1300" b="0" dirty="0"/>
          </a:p>
          <a:p>
            <a:pPr algn="just"/>
            <a:r>
              <a:rPr lang="en-US" sz="1300" dirty="0"/>
              <a:t>2. </a:t>
            </a:r>
            <a:r>
              <a:rPr lang="en-US" sz="1300" b="0" dirty="0"/>
              <a:t>Set a sampling ratio between 0 and 1, increasing by 0.1 at each step. For each step:</a:t>
            </a:r>
          </a:p>
          <a:p>
            <a:pPr marL="152400" indent="0" algn="just"/>
            <a:r>
              <a:rPr lang="en-US" sz="1300" b="0" dirty="0"/>
              <a:t>- Select different sampling methods: </a:t>
            </a:r>
            <a:r>
              <a:rPr lang="en-US" sz="1300" dirty="0"/>
              <a:t>Random </a:t>
            </a:r>
            <a:r>
              <a:rPr lang="en-US" sz="1300" dirty="0" err="1"/>
              <a:t>Oversampler</a:t>
            </a:r>
            <a:r>
              <a:rPr lang="en-US" sz="1300" dirty="0"/>
              <a:t>, SMOTE, ADASYN, SMOTEENN, </a:t>
            </a:r>
            <a:r>
              <a:rPr lang="en-US" sz="1300" dirty="0" err="1"/>
              <a:t>SMOTETomek</a:t>
            </a:r>
            <a:r>
              <a:rPr lang="en-US" sz="1300" dirty="0"/>
              <a:t>.</a:t>
            </a:r>
          </a:p>
          <a:p>
            <a:pPr marL="152400" indent="0" algn="just"/>
            <a:r>
              <a:rPr lang="en-US" sz="1300" b="0" dirty="0"/>
              <a:t>- Apply each algorithm to oversample the training data.</a:t>
            </a:r>
          </a:p>
          <a:p>
            <a:pPr marL="152400" indent="0" algn="just"/>
            <a:r>
              <a:rPr lang="en-US" sz="1300" b="0" dirty="0"/>
              <a:t>- Train a Decision Tree model and check its performance on the test data.</a:t>
            </a:r>
          </a:p>
          <a:p>
            <a:pPr algn="just"/>
            <a:endParaRPr lang="en-US" sz="1300" b="0" dirty="0"/>
          </a:p>
          <a:p>
            <a:pPr algn="just"/>
            <a:r>
              <a:rPr lang="en-US" sz="1300" dirty="0"/>
              <a:t>3. </a:t>
            </a:r>
            <a:r>
              <a:rPr lang="en-US" sz="1300" b="0" dirty="0"/>
              <a:t>Choose the sampling method that gives the best overall results.</a:t>
            </a:r>
            <a:endParaRPr lang="en-001" sz="1300" b="0" dirty="0"/>
          </a:p>
        </p:txBody>
      </p:sp>
    </p:spTree>
    <p:extLst>
      <p:ext uri="{BB962C8B-B14F-4D97-AF65-F5344CB8AC3E}">
        <p14:creationId xmlns:p14="http://schemas.microsoft.com/office/powerpoint/2010/main" val="24956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Data Imbalance Result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683" y="1761963"/>
            <a:ext cx="3417377" cy="1898543"/>
          </a:xfrm>
        </p:spPr>
        <p:txBody>
          <a:bodyPr anchor="t" anchorCtr="0"/>
          <a:lstStyle/>
          <a:p>
            <a:pPr marL="152400" indent="0" algn="just"/>
            <a:r>
              <a:rPr lang="en-US" sz="1300" b="0" dirty="0"/>
              <a:t>- Models trained with </a:t>
            </a:r>
            <a:r>
              <a:rPr lang="en-US" sz="1300" dirty="0"/>
              <a:t>oversampled (OS) data</a:t>
            </a:r>
            <a:r>
              <a:rPr lang="en-US" sz="1300" b="0" dirty="0"/>
              <a:t> comfortably outperform the baseline model in terms of Recall, Precision, and F1 score.</a:t>
            </a:r>
          </a:p>
          <a:p>
            <a:pPr marL="438150" indent="-285750" algn="just">
              <a:buFontTx/>
              <a:buChar char="-"/>
            </a:pPr>
            <a:endParaRPr lang="en-US" sz="1300" b="0" dirty="0"/>
          </a:p>
          <a:p>
            <a:pPr marL="152400" indent="0" algn="just"/>
            <a:r>
              <a:rPr lang="en-US" sz="1300" b="0" dirty="0"/>
              <a:t>-</a:t>
            </a:r>
            <a:r>
              <a:rPr lang="en-US" sz="1300" dirty="0"/>
              <a:t> SMOTE ENN </a:t>
            </a:r>
            <a:r>
              <a:rPr lang="en-US" sz="1300" b="0" dirty="0"/>
              <a:t>performs the best in terms of Recall.</a:t>
            </a:r>
            <a:endParaRPr lang="en-001" sz="13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F239-229F-D32A-97C7-69A036F5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3" y="1017725"/>
            <a:ext cx="4787870" cy="40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9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80EA0-F07B-3632-C4D8-FC0A4F5E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" y="1572825"/>
            <a:ext cx="3859078" cy="2234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97C6C-51E3-E9F9-7E72-BA06ABFEC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89" y="1572825"/>
            <a:ext cx="3727945" cy="216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4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80EA0-F07B-3632-C4D8-FC0A4F5E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9" y="1216927"/>
            <a:ext cx="6199322" cy="35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9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</a:t>
            </a:r>
            <a:endParaRPr dirty="0"/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96FC9D77-1152-431E-86F5-CA496D61F473}"/>
              </a:ext>
            </a:extLst>
          </p:cNvPr>
          <p:cNvSpPr txBox="1">
            <a:spLocks/>
          </p:cNvSpPr>
          <p:nvPr/>
        </p:nvSpPr>
        <p:spPr>
          <a:xfrm>
            <a:off x="4130299" y="1622478"/>
            <a:ext cx="4455762" cy="18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52400" indent="0" algn="just"/>
            <a:r>
              <a:rPr lang="en-US" sz="1300" b="0" dirty="0"/>
              <a:t>In our dataset, only 3.23% of companies are </a:t>
            </a:r>
            <a:r>
              <a:rPr lang="en-US" sz="1300" dirty="0"/>
              <a:t>bankrupt</a:t>
            </a:r>
            <a:r>
              <a:rPr lang="en-US" sz="1300" b="0" dirty="0"/>
              <a:t>.</a:t>
            </a:r>
          </a:p>
          <a:p>
            <a:pPr marL="152400" indent="0" algn="just"/>
            <a:endParaRPr lang="en-US" sz="1300" b="0" dirty="0"/>
          </a:p>
          <a:p>
            <a:pPr marL="152400" indent="0" algn="just"/>
            <a:r>
              <a:rPr lang="en-US" sz="1300" b="0" dirty="0"/>
              <a:t>Bankruptcy is a rare occurrence in stable economic conditions and can be considered an outlier event.</a:t>
            </a:r>
          </a:p>
          <a:p>
            <a:pPr marL="152400" indent="0" algn="just"/>
            <a:endParaRPr lang="en-US" sz="1300" b="0" dirty="0"/>
          </a:p>
          <a:p>
            <a:pPr marL="152400" indent="0" algn="just"/>
            <a:r>
              <a:rPr lang="en-US" sz="1300" b="0" dirty="0"/>
              <a:t>Removing these outliers may result in the loss of valuable information. Therefore, we will </a:t>
            </a:r>
            <a:r>
              <a:rPr lang="en-US" sz="1300" dirty="0"/>
              <a:t>retain all data points, including outliers.</a:t>
            </a:r>
            <a:endParaRPr lang="en-001" sz="1300" dirty="0"/>
          </a:p>
        </p:txBody>
      </p:sp>
      <p:pic>
        <p:nvPicPr>
          <p:cNvPr id="11268" name="Picture 4" descr="Outliers Photos, Images &amp; Pictures ...">
            <a:extLst>
              <a:ext uri="{FF2B5EF4-FFF2-40B4-BE49-F238E27FC236}">
                <a16:creationId xmlns:a16="http://schemas.microsoft.com/office/drawing/2014/main" id="{50E375DB-206F-9EA7-BD4A-888A9AA68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720000" y="1761963"/>
            <a:ext cx="3146156" cy="20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9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A0ACA1DB-1A04-6AB3-2EB3-96C4588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43488F05-0E54-3085-FD35-6D3F365E6F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1CA60F84-9329-A8BE-BDD4-3DBC8B429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367CBB8A-B500-1CD3-1941-35C1772BB98B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9098AE12-CD4E-8D89-F943-41D970B3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41" y="542787"/>
            <a:ext cx="4383921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64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best ML Model</a:t>
            </a:r>
            <a:endParaRPr dirty="0"/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96FC9D77-1152-431E-86F5-CA496D61F473}"/>
              </a:ext>
            </a:extLst>
          </p:cNvPr>
          <p:cNvSpPr txBox="1">
            <a:spLocks/>
          </p:cNvSpPr>
          <p:nvPr/>
        </p:nvSpPr>
        <p:spPr>
          <a:xfrm>
            <a:off x="720000" y="1103286"/>
            <a:ext cx="7532176" cy="65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just"/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clf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LazyClassifier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(verbose=0,ignore_warnings=True,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custom_metric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=None)</a:t>
            </a:r>
          </a:p>
          <a:p>
            <a:pPr algn="just"/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models,predictions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clf.fit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X_train_os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X_test_final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y_train_os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y_test_final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just"/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46D80-DF7D-BFC5-940E-A8D2C1915217}"/>
              </a:ext>
            </a:extLst>
          </p:cNvPr>
          <p:cNvSpPr txBox="1"/>
          <p:nvPr/>
        </p:nvSpPr>
        <p:spPr>
          <a:xfrm>
            <a:off x="864030" y="1847525"/>
            <a:ext cx="4936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Based on the result, we will choose LGBM Classifier, Random Forest and </a:t>
            </a:r>
            <a:r>
              <a:rPr lang="en-US" dirty="0" err="1">
                <a:latin typeface="Montserrat" panose="00000500000000000000" pitchFamily="2" charset="0"/>
              </a:rPr>
              <a:t>XGBoost</a:t>
            </a:r>
            <a:r>
              <a:rPr lang="en-US" dirty="0">
                <a:latin typeface="Montserrat" panose="00000500000000000000" pitchFamily="2" charset="0"/>
              </a:rPr>
              <a:t> for further analysis</a:t>
            </a:r>
            <a:endParaRPr lang="en-001" dirty="0"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B05E-F695-D594-8DE5-3F985CCE9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48" y="4189689"/>
            <a:ext cx="6325483" cy="266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613E95-2B12-5775-D153-FBE01FAE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248" y="3846741"/>
            <a:ext cx="6325483" cy="342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996E9E-8FDB-B9F8-9A5B-416AAC8B6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248" y="3580004"/>
            <a:ext cx="6335009" cy="285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FC70AD-FCB6-EED8-734B-7AD3039766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90"/>
          <a:stretch/>
        </p:blipFill>
        <p:spPr>
          <a:xfrm>
            <a:off x="1502248" y="2971223"/>
            <a:ext cx="6335009" cy="6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80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500" name="Google Shape;500;p40"/>
          <p:cNvSpPr txBox="1"/>
          <p:nvPr/>
        </p:nvSpPr>
        <p:spPr>
          <a:xfrm flipH="1">
            <a:off x="908388" y="1828800"/>
            <a:ext cx="2253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Birth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40"/>
          <p:cNvSpPr txBox="1"/>
          <p:nvPr/>
        </p:nvSpPr>
        <p:spPr>
          <a:xfrm flipH="1">
            <a:off x="908388" y="21891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 had an idea, and we were ready to succeed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2" name="Google Shape;502;p40"/>
          <p:cNvSpPr txBox="1"/>
          <p:nvPr/>
        </p:nvSpPr>
        <p:spPr>
          <a:xfrm flipH="1">
            <a:off x="3447000" y="1828800"/>
            <a:ext cx="22500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 flipH="1">
            <a:off x="3445050" y="21891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 faced challenges and grew as a company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 flipH="1">
            <a:off x="5981713" y="1828800"/>
            <a:ext cx="2253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Stabilisation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 flipH="1">
            <a:off x="5981713" y="21891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Now we’re a reference in the market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6" name="Google Shape;506;p40"/>
          <p:cNvSpPr txBox="1"/>
          <p:nvPr/>
        </p:nvSpPr>
        <p:spPr>
          <a:xfrm flipH="1">
            <a:off x="1400238" y="13239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40"/>
          <p:cNvSpPr txBox="1"/>
          <p:nvPr/>
        </p:nvSpPr>
        <p:spPr>
          <a:xfrm flipH="1">
            <a:off x="3936900" y="13239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40"/>
          <p:cNvSpPr txBox="1"/>
          <p:nvPr/>
        </p:nvSpPr>
        <p:spPr>
          <a:xfrm flipH="1">
            <a:off x="6473563" y="13239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 flipH="1">
            <a:off x="908388" y="3745400"/>
            <a:ext cx="2253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Broadening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 flipH="1">
            <a:off x="908388" y="41057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We’re working on expanding to new markets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 flipH="1">
            <a:off x="3447000" y="3745400"/>
            <a:ext cx="22500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 flipH="1">
            <a:off x="3445050" y="41057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Here’s where we want to be in 5 years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 flipH="1">
            <a:off x="5981713" y="3745400"/>
            <a:ext cx="2253900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Horizon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4" name="Google Shape;514;p40"/>
          <p:cNvSpPr txBox="1"/>
          <p:nvPr/>
        </p:nvSpPr>
        <p:spPr>
          <a:xfrm flipH="1">
            <a:off x="5981713" y="4105700"/>
            <a:ext cx="22539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Here are our goals for the distant future</a:t>
            </a:r>
            <a:endParaRPr sz="1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5" name="Google Shape;515;p40"/>
          <p:cNvSpPr txBox="1"/>
          <p:nvPr/>
        </p:nvSpPr>
        <p:spPr>
          <a:xfrm flipH="1">
            <a:off x="1400238" y="32405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40"/>
          <p:cNvSpPr txBox="1"/>
          <p:nvPr/>
        </p:nvSpPr>
        <p:spPr>
          <a:xfrm flipH="1">
            <a:off x="3936900" y="32405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 flipH="1">
            <a:off x="6473563" y="3240575"/>
            <a:ext cx="1270200" cy="42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2XXX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8" name="Google Shape;518;p40"/>
          <p:cNvCxnSpPr>
            <a:stCxn id="506" idx="1"/>
            <a:endCxn id="507" idx="3"/>
          </p:cNvCxnSpPr>
          <p:nvPr/>
        </p:nvCxnSpPr>
        <p:spPr>
          <a:xfrm>
            <a:off x="2670438" y="1536525"/>
            <a:ext cx="12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p40"/>
          <p:cNvCxnSpPr>
            <a:stCxn id="507" idx="1"/>
            <a:endCxn id="508" idx="3"/>
          </p:cNvCxnSpPr>
          <p:nvPr/>
        </p:nvCxnSpPr>
        <p:spPr>
          <a:xfrm>
            <a:off x="5207100" y="1536525"/>
            <a:ext cx="1266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40"/>
          <p:cNvCxnSpPr>
            <a:stCxn id="505" idx="2"/>
            <a:endCxn id="515" idx="0"/>
          </p:cNvCxnSpPr>
          <p:nvPr/>
        </p:nvCxnSpPr>
        <p:spPr>
          <a:xfrm rot="5400000">
            <a:off x="4297663" y="429600"/>
            <a:ext cx="548700" cy="50733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40"/>
          <p:cNvCxnSpPr>
            <a:stCxn id="515" idx="1"/>
            <a:endCxn id="516" idx="3"/>
          </p:cNvCxnSpPr>
          <p:nvPr/>
        </p:nvCxnSpPr>
        <p:spPr>
          <a:xfrm>
            <a:off x="2670438" y="3453125"/>
            <a:ext cx="12666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40"/>
          <p:cNvCxnSpPr>
            <a:stCxn id="516" idx="1"/>
            <a:endCxn id="517" idx="3"/>
          </p:cNvCxnSpPr>
          <p:nvPr/>
        </p:nvCxnSpPr>
        <p:spPr>
          <a:xfrm>
            <a:off x="5207100" y="3453125"/>
            <a:ext cx="1266600" cy="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filter to the photos</a:t>
            </a:r>
            <a:endParaRPr dirty="0"/>
          </a:p>
        </p:txBody>
      </p:sp>
      <p:sp>
        <p:nvSpPr>
          <p:cNvPr id="441" name="Google Shape;441;p35"/>
          <p:cNvSpPr txBox="1">
            <a:spLocks noGrp="1"/>
          </p:cNvSpPr>
          <p:nvPr>
            <p:ph type="body" idx="1"/>
          </p:nvPr>
        </p:nvSpPr>
        <p:spPr>
          <a:xfrm>
            <a:off x="720000" y="1579700"/>
            <a:ext cx="3937800" cy="26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want to apply the same filter as the pictures already included in the template, follow these instructions: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Insert the picture into the slide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Select the photo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Right-click and choose “Format options”</a:t>
            </a: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</a:pPr>
            <a:r>
              <a:rPr lang="en">
                <a:solidFill>
                  <a:schemeClr val="dk1"/>
                </a:solidFill>
              </a:rPr>
              <a:t>Open the “Recolor” tab and choose the color you need!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42" name="Google Shape;442;p35"/>
          <p:cNvPicPr preferRelativeResize="0"/>
          <p:nvPr/>
        </p:nvPicPr>
        <p:blipFill rotWithShape="1">
          <a:blip r:embed="rId3">
            <a:alphaModFix/>
          </a:blip>
          <a:srcRect l="15851" r="15851"/>
          <a:stretch/>
        </p:blipFill>
        <p:spPr>
          <a:xfrm>
            <a:off x="5000150" y="1311763"/>
            <a:ext cx="3000600" cy="3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graphicFrame>
        <p:nvGraphicFramePr>
          <p:cNvPr id="914" name="Google Shape;914;p56"/>
          <p:cNvGraphicFramePr/>
          <p:nvPr>
            <p:extLst>
              <p:ext uri="{D42A27DB-BD31-4B8C-83A1-F6EECF244321}">
                <p14:modId xmlns:p14="http://schemas.microsoft.com/office/powerpoint/2010/main" val="3247479180"/>
              </p:ext>
            </p:extLst>
          </p:nvPr>
        </p:nvGraphicFramePr>
        <p:xfrm>
          <a:off x="875655" y="1092631"/>
          <a:ext cx="7052349" cy="3432336"/>
        </p:xfrm>
        <a:graphic>
          <a:graphicData uri="http://schemas.openxmlformats.org/drawingml/2006/table">
            <a:tbl>
              <a:tblPr>
                <a:noFill/>
                <a:tableStyleId>{7DE33198-5CE8-4AFF-8708-E3FDCAF02D45}</a:tableStyleId>
              </a:tblPr>
              <a:tblGrid>
                <a:gridCol w="511444">
                  <a:extLst>
                    <a:ext uri="{9D8B030D-6E8A-4147-A177-3AD203B41FA5}">
                      <a16:colId xmlns:a16="http://schemas.microsoft.com/office/drawing/2014/main" val="430980621"/>
                    </a:ext>
                  </a:extLst>
                </a:gridCol>
                <a:gridCol w="551744">
                  <a:extLst>
                    <a:ext uri="{9D8B030D-6E8A-4147-A177-3AD203B41FA5}">
                      <a16:colId xmlns:a16="http://schemas.microsoft.com/office/drawing/2014/main" val="3844782093"/>
                    </a:ext>
                  </a:extLst>
                </a:gridCol>
                <a:gridCol w="106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Random Forest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LGBM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XGBoost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74"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0.91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0.91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0.91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9190"/>
                  </a:ext>
                </a:extLst>
              </a:tr>
              <a:tr h="461874">
                <a:tc rowSpan="3"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0.90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01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0.98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0.98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0.98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874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0.94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0.94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0.94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874">
                <a:tc rowSpan="3"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0.95</a:t>
                      </a:r>
                      <a:endParaRPr lang="en"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0.95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648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dirty="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0.72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0.73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0.74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60824"/>
                  </a:ext>
                </a:extLst>
              </a:tr>
              <a:tr h="340648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0.82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0.82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24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9F9D6-DBAD-CC1E-ABCE-BF7A681C3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42" y="1240258"/>
            <a:ext cx="6718515" cy="305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94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A0ACA1DB-1A04-6AB3-2EB3-96C4588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43488F05-0E54-3085-FD35-6D3F365E6F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1CA60F84-9329-A8BE-BDD4-3DBC8B429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367CBB8A-B500-1CD3-1941-35C1772BB98B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9098AE12-CD4E-8D89-F943-41D970B3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00" y="542787"/>
            <a:ext cx="3842162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86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46D80-DF7D-BFC5-940E-A8D2C1915217}"/>
              </a:ext>
            </a:extLst>
          </p:cNvPr>
          <p:cNvSpPr txBox="1"/>
          <p:nvPr/>
        </p:nvSpPr>
        <p:spPr>
          <a:xfrm>
            <a:off x="809180" y="1901348"/>
            <a:ext cx="63736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Prioritize </a:t>
            </a:r>
            <a:r>
              <a:rPr lang="en-US" b="1" dirty="0">
                <a:latin typeface="Montserrat" panose="00000500000000000000" pitchFamily="2" charset="0"/>
              </a:rPr>
              <a:t>Persistent Earning-Per-Share (EPS)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Manage </a:t>
            </a:r>
            <a:r>
              <a:rPr lang="en-US" b="1" dirty="0">
                <a:latin typeface="Montserrat" panose="00000500000000000000" pitchFamily="2" charset="0"/>
              </a:rPr>
              <a:t>Liability to Equity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Monitor </a:t>
            </a:r>
            <a:r>
              <a:rPr lang="en-US" b="1" dirty="0">
                <a:latin typeface="Montserrat" panose="00000500000000000000" pitchFamily="2" charset="0"/>
              </a:rPr>
              <a:t>Interest Rate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Eliminating </a:t>
            </a:r>
            <a:r>
              <a:rPr lang="en-US" b="1" dirty="0">
                <a:latin typeface="Montserrat" panose="00000500000000000000" pitchFamily="2" charset="0"/>
              </a:rPr>
              <a:t>Liability-Assets Flag</a:t>
            </a:r>
            <a:r>
              <a:rPr lang="en-US" dirty="0">
                <a:latin typeface="Montserrat" panose="00000500000000000000" pitchFamily="2" charset="0"/>
              </a:rPr>
              <a:t> from reporting metrics</a:t>
            </a:r>
            <a:endParaRPr lang="en-00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84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73" name="Google Shape;1073;p63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5" name="Google Shape;1075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8720" b="40363"/>
          <a:stretch/>
        </p:blipFill>
        <p:spPr>
          <a:xfrm>
            <a:off x="-52" y="1940790"/>
            <a:ext cx="9144003" cy="3202710"/>
          </a:xfrm>
          <a:prstGeom prst="rect">
            <a:avLst/>
          </a:prstGeom>
        </p:spPr>
      </p:pic>
      <p:sp>
        <p:nvSpPr>
          <p:cNvPr id="1097" name="Google Shape;1097;p63"/>
          <p:cNvSpPr/>
          <p:nvPr/>
        </p:nvSpPr>
        <p:spPr>
          <a:xfrm>
            <a:off x="8796650" y="1799200"/>
            <a:ext cx="720000" cy="24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subTitle" idx="3"/>
          </p:nvPr>
        </p:nvSpPr>
        <p:spPr>
          <a:xfrm>
            <a:off x="1796250" y="1462556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Goals</a:t>
            </a:r>
          </a:p>
        </p:txBody>
      </p:sp>
      <p:sp>
        <p:nvSpPr>
          <p:cNvPr id="448" name="Google Shape;448;p36"/>
          <p:cNvSpPr txBox="1">
            <a:spLocks noGrp="1"/>
          </p:cNvSpPr>
          <p:nvPr>
            <p:ph type="title"/>
          </p:nvPr>
        </p:nvSpPr>
        <p:spPr>
          <a:xfrm>
            <a:off x="9121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4"/>
          </p:nvPr>
        </p:nvSpPr>
        <p:spPr>
          <a:xfrm>
            <a:off x="9121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6"/>
          </p:nvPr>
        </p:nvSpPr>
        <p:spPr>
          <a:xfrm>
            <a:off x="1796249" y="2665705"/>
            <a:ext cx="2605269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7"/>
          </p:nvPr>
        </p:nvSpPr>
        <p:spPr>
          <a:xfrm>
            <a:off x="912150" y="37138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9"/>
          </p:nvPr>
        </p:nvSpPr>
        <p:spPr>
          <a:xfrm>
            <a:off x="1796250" y="3868855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13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15"/>
          </p:nvPr>
        </p:nvSpPr>
        <p:spPr>
          <a:xfrm>
            <a:off x="5756550" y="1462556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16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18"/>
          </p:nvPr>
        </p:nvSpPr>
        <p:spPr>
          <a:xfrm>
            <a:off x="5756550" y="2665705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66" name="Google Shape;466;p36"/>
          <p:cNvSpPr/>
          <p:nvPr/>
        </p:nvSpPr>
        <p:spPr>
          <a:xfrm>
            <a:off x="9121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36"/>
          <p:cNvSpPr/>
          <p:nvPr/>
        </p:nvSpPr>
        <p:spPr>
          <a:xfrm>
            <a:off x="48724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/>
          <p:nvPr/>
        </p:nvSpPr>
        <p:spPr>
          <a:xfrm>
            <a:off x="912150" y="3146013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36"/>
          <p:cNvSpPr/>
          <p:nvPr/>
        </p:nvSpPr>
        <p:spPr>
          <a:xfrm>
            <a:off x="4872450" y="315302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36"/>
          <p:cNvSpPr/>
          <p:nvPr/>
        </p:nvSpPr>
        <p:spPr>
          <a:xfrm>
            <a:off x="912150" y="43561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422" t="2912" r="23417"/>
          <a:stretch/>
        </p:blipFill>
        <p:spPr>
          <a:xfrm>
            <a:off x="5122050" y="238125"/>
            <a:ext cx="3818501" cy="4648200"/>
          </a:xfrm>
          <a:prstGeom prst="rect">
            <a:avLst/>
          </a:prstGeom>
        </p:spPr>
      </p:pic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480" name="Google Shape;480;p37"/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F5D9-04A0-8509-C1F1-382D82638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</a:t>
            </a:r>
            <a:br>
              <a:rPr lang="en" dirty="0"/>
            </a:br>
            <a:r>
              <a:rPr lang="en" dirty="0"/>
              <a:t>Bankruptcy</a:t>
            </a:r>
            <a:endParaRPr dirty="0"/>
          </a:p>
        </p:txBody>
      </p:sp>
      <p:sp>
        <p:nvSpPr>
          <p:cNvPr id="493" name="Google Shape;493;p39"/>
          <p:cNvSpPr txBox="1">
            <a:spLocks noGrp="1"/>
          </p:cNvSpPr>
          <p:nvPr>
            <p:ph type="body" idx="1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 bankruptcy happens when a company can't pay its debts, leading to asset liquidation to repay creditors and possibly halting operations.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94" name="Google Shape;49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422" r="23428"/>
          <a:stretch/>
        </p:blipFill>
        <p:spPr>
          <a:xfrm>
            <a:off x="5162200" y="843150"/>
            <a:ext cx="3266698" cy="34572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Awareness</a:t>
            </a:r>
          </a:p>
        </p:txBody>
      </p:sp>
      <p:sp>
        <p:nvSpPr>
          <p:cNvPr id="534" name="Google Shape;534;p42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Opportunities</a:t>
            </a:r>
          </a:p>
        </p:txBody>
      </p:sp>
      <p:sp>
        <p:nvSpPr>
          <p:cNvPr id="535" name="Google Shape;535;p42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52385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Industry Insight</a:t>
            </a:r>
          </a:p>
        </p:txBody>
      </p:sp>
      <p:sp>
        <p:nvSpPr>
          <p:cNvPr id="536" name="Google Shape;536;p42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Strategic Guidance</a:t>
            </a:r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Helps investors identify and reduce financial risks.</a:t>
            </a:r>
          </a:p>
        </p:txBody>
      </p:sp>
      <p:sp>
        <p:nvSpPr>
          <p:cNvPr id="538" name="Google Shape;538;p42"/>
          <p:cNvSpPr txBox="1">
            <a:spLocks noGrp="1"/>
          </p:cNvSpPr>
          <p:nvPr>
            <p:ph type="subTitle" idx="6"/>
          </p:nvPr>
        </p:nvSpPr>
        <p:spPr>
          <a:xfrm>
            <a:off x="6131950" y="2335872"/>
            <a:ext cx="277384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Reveals market trends and challenges for better business analysis.</a:t>
            </a:r>
          </a:p>
        </p:txBody>
      </p:sp>
      <p:sp>
        <p:nvSpPr>
          <p:cNvPr id="539" name="Google Shape;539;p42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Offers lessons to improve decision-making and avoid mistakes.</a:t>
            </a:r>
          </a:p>
        </p:txBody>
      </p:sp>
      <p:sp>
        <p:nvSpPr>
          <p:cNvPr id="540" name="Google Shape;540;p42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struggling companies with strategies for recovery.</a:t>
            </a:r>
          </a:p>
        </p:txBody>
      </p:sp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study Historical Bankruptcy?</a:t>
            </a:r>
            <a:endParaRPr dirty="0"/>
          </a:p>
        </p:txBody>
      </p:sp>
      <p:sp>
        <p:nvSpPr>
          <p:cNvPr id="542" name="Google Shape;542;p42"/>
          <p:cNvSpPr/>
          <p:nvPr/>
        </p:nvSpPr>
        <p:spPr>
          <a:xfrm>
            <a:off x="3358106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2"/>
          <p:cNvSpPr/>
          <p:nvPr/>
        </p:nvSpPr>
        <p:spPr>
          <a:xfrm>
            <a:off x="4728394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42"/>
          <p:cNvSpPr/>
          <p:nvPr/>
        </p:nvSpPr>
        <p:spPr>
          <a:xfrm>
            <a:off x="3358106" y="322752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2"/>
          <p:cNvSpPr/>
          <p:nvPr/>
        </p:nvSpPr>
        <p:spPr>
          <a:xfrm>
            <a:off x="4728394" y="322752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6" name="Google Shape;546;p42"/>
          <p:cNvGrpSpPr/>
          <p:nvPr/>
        </p:nvGrpSpPr>
        <p:grpSpPr>
          <a:xfrm>
            <a:off x="3734163" y="3586974"/>
            <a:ext cx="305386" cy="338602"/>
            <a:chOff x="3300325" y="249875"/>
            <a:chExt cx="433725" cy="480900"/>
          </a:xfrm>
        </p:grpSpPr>
        <p:sp>
          <p:nvSpPr>
            <p:cNvPr id="547" name="Google Shape;547;p4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53" name="Google Shape;553;p42"/>
          <p:cNvGrpSpPr/>
          <p:nvPr/>
        </p:nvGrpSpPr>
        <p:grpSpPr>
          <a:xfrm>
            <a:off x="5085423" y="2122281"/>
            <a:ext cx="343442" cy="339288"/>
            <a:chOff x="3858100" y="1435075"/>
            <a:chExt cx="487775" cy="481875"/>
          </a:xfrm>
        </p:grpSpPr>
        <p:sp>
          <p:nvSpPr>
            <p:cNvPr id="554" name="Google Shape;554;p4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59" name="Google Shape;559;p42"/>
          <p:cNvGrpSpPr/>
          <p:nvPr/>
        </p:nvGrpSpPr>
        <p:grpSpPr>
          <a:xfrm>
            <a:off x="3715566" y="2122290"/>
            <a:ext cx="342580" cy="339271"/>
            <a:chOff x="5049725" y="1435050"/>
            <a:chExt cx="486550" cy="481850"/>
          </a:xfrm>
        </p:grpSpPr>
        <p:sp>
          <p:nvSpPr>
            <p:cNvPr id="560" name="Google Shape;560;p4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64" name="Google Shape;564;p42"/>
          <p:cNvGrpSpPr/>
          <p:nvPr/>
        </p:nvGrpSpPr>
        <p:grpSpPr>
          <a:xfrm>
            <a:off x="5111105" y="3586649"/>
            <a:ext cx="292078" cy="339253"/>
            <a:chOff x="4492800" y="2027925"/>
            <a:chExt cx="414825" cy="481825"/>
          </a:xfrm>
        </p:grpSpPr>
        <p:sp>
          <p:nvSpPr>
            <p:cNvPr id="565" name="Google Shape;565;p42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93" name="Google Shape;493;p39"/>
          <p:cNvSpPr txBox="1">
            <a:spLocks noGrp="1"/>
          </p:cNvSpPr>
          <p:nvPr>
            <p:ph type="body" idx="1"/>
          </p:nvPr>
        </p:nvSpPr>
        <p:spPr>
          <a:xfrm>
            <a:off x="469400" y="1278098"/>
            <a:ext cx="4191600" cy="2587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300" b="1" dirty="0"/>
              <a:t>Purpose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Identify financial and operational factors that contribute to company bankruptcy.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Develop a predictive model to assess bankruptcy risk for companies.</a:t>
            </a:r>
          </a:p>
          <a:p>
            <a:pPr marL="139700" indent="0">
              <a:buNone/>
            </a:pPr>
            <a:r>
              <a:rPr lang="en-US" sz="1300" b="1" dirty="0"/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machine learning model that accurately predicts bankruptcy.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Actionable insights into the financial indicators influencing a company's likelihood of bankruptcy.</a:t>
            </a:r>
          </a:p>
        </p:txBody>
      </p:sp>
      <p:pic>
        <p:nvPicPr>
          <p:cNvPr id="494" name="Google Shape;49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422" r="23428"/>
          <a:stretch/>
        </p:blipFill>
        <p:spPr>
          <a:xfrm>
            <a:off x="5162200" y="843150"/>
            <a:ext cx="3266698" cy="3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06DD20A7-4032-388A-691D-62755EE9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5C2651-58D4-0AA1-43F9-A83CC572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49" y="238125"/>
            <a:ext cx="3818501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F725BD0D-B41D-AA0C-8509-2F1D111787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D10D4C13-E0D7-28E4-6DF2-5DF74A187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22E06BC2-18F2-371C-A665-DA661AC0F40D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621062"/>
      </p:ext>
    </p:extLst>
  </p:cSld>
  <p:clrMapOvr>
    <a:masterClrMapping/>
  </p:clrMapOvr>
</p:sld>
</file>

<file path=ppt/theme/theme1.xml><?xml version="1.0" encoding="utf-8"?>
<a:theme xmlns:a="http://schemas.openxmlformats.org/drawingml/2006/main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1181</Words>
  <Application>Microsoft Office PowerPoint</Application>
  <PresentationFormat>On-screen Show (16:9)</PresentationFormat>
  <Paragraphs>199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Work Sans Medium</vt:lpstr>
      <vt:lpstr>Bebas Neue</vt:lpstr>
      <vt:lpstr>Montserrat ExtraBold</vt:lpstr>
      <vt:lpstr>Montserrat</vt:lpstr>
      <vt:lpstr>Arial</vt:lpstr>
      <vt:lpstr>Work Sans</vt:lpstr>
      <vt:lpstr>Consolas</vt:lpstr>
      <vt:lpstr>Bank Fees Marketing Plan by Slidesgo</vt:lpstr>
      <vt:lpstr>Company Bankruptcy Analysis</vt:lpstr>
      <vt:lpstr>Contents of this template</vt:lpstr>
      <vt:lpstr>Add a filter to the photos</vt:lpstr>
      <vt:lpstr>01</vt:lpstr>
      <vt:lpstr>01</vt:lpstr>
      <vt:lpstr>Company Bankruptcy</vt:lpstr>
      <vt:lpstr>Why study Historical Bankruptcy?</vt:lpstr>
      <vt:lpstr>Project Goals</vt:lpstr>
      <vt:lpstr>02</vt:lpstr>
      <vt:lpstr>PowerPoint Presentation</vt:lpstr>
      <vt:lpstr>PowerPoint Presentation</vt:lpstr>
      <vt:lpstr>03</vt:lpstr>
      <vt:lpstr>Data Quality</vt:lpstr>
      <vt:lpstr>Categorical Columns Distribution</vt:lpstr>
      <vt:lpstr>Correlation Analysis</vt:lpstr>
      <vt:lpstr>Curse of Dimensionality</vt:lpstr>
      <vt:lpstr>Predictive Power Score (PPS)</vt:lpstr>
      <vt:lpstr>Predictive Power Score (PPS)</vt:lpstr>
      <vt:lpstr>Decision Tree</vt:lpstr>
      <vt:lpstr>Total Feature Selected</vt:lpstr>
      <vt:lpstr>Bankruptcy Distribution</vt:lpstr>
      <vt:lpstr>Handle Data Imbalance</vt:lpstr>
      <vt:lpstr>Handle Data Imbalance Result</vt:lpstr>
      <vt:lpstr>Bankruptcy Distribution</vt:lpstr>
      <vt:lpstr>Bankruptcy Distribution</vt:lpstr>
      <vt:lpstr>Outliers</vt:lpstr>
      <vt:lpstr>04</vt:lpstr>
      <vt:lpstr>Find best ML Model</vt:lpstr>
      <vt:lpstr>Our evolution</vt:lpstr>
      <vt:lpstr>Result</vt:lpstr>
      <vt:lpstr>Result</vt:lpstr>
      <vt:lpstr>05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Hưng Huỳnh Kim</cp:lastModifiedBy>
  <cp:revision>1</cp:revision>
  <dcterms:modified xsi:type="dcterms:W3CDTF">2024-10-31T13:37:37Z</dcterms:modified>
</cp:coreProperties>
</file>